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7" r:id="rId2"/>
    <p:sldId id="308" r:id="rId3"/>
    <p:sldId id="265" r:id="rId4"/>
    <p:sldId id="264" r:id="rId5"/>
    <p:sldId id="259" r:id="rId6"/>
    <p:sldId id="260" r:id="rId7"/>
    <p:sldId id="261" r:id="rId8"/>
    <p:sldId id="262" r:id="rId9"/>
    <p:sldId id="256" r:id="rId10"/>
    <p:sldId id="266" r:id="rId11"/>
    <p:sldId id="267" r:id="rId12"/>
    <p:sldId id="268" r:id="rId13"/>
    <p:sldId id="269" r:id="rId14"/>
    <p:sldId id="257" r:id="rId15"/>
    <p:sldId id="258" r:id="rId16"/>
    <p:sldId id="290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59D1A-E467-4DCC-9B51-7D600A4AE6B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16438"/>
            <a:ext cx="5661025" cy="3694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A650D-EAA5-44E2-A430-3A68DB3EF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B491-1A8D-7047-B489-1302D2877C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9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5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8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3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4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9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8FCE-E409-4920-BA66-FC504FB5454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6922-3E45-4E2D-9B05-17AFCFF0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9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648200" cy="914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Tues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August 09,2016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00600" y="1143000"/>
            <a:ext cx="434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tx1"/>
                </a:solidFill>
              </a:rPr>
              <a:t>By the end of the day, </a:t>
            </a:r>
            <a:r>
              <a:rPr lang="en-US" sz="1600" b="1" dirty="0" smtClean="0">
                <a:solidFill>
                  <a:schemeClr val="tx1"/>
                </a:solidFill>
              </a:rPr>
              <a:t>Scholars will </a:t>
            </a:r>
            <a:r>
              <a:rPr lang="en-US" sz="1600" b="1" dirty="0">
                <a:solidFill>
                  <a:schemeClr val="tx1"/>
                </a:solidFill>
              </a:rPr>
              <a:t>be able </a:t>
            </a:r>
            <a:r>
              <a:rPr lang="en-US" sz="1600" b="1" dirty="0" smtClean="0">
                <a:solidFill>
                  <a:schemeClr val="tx1"/>
                </a:solidFill>
              </a:rPr>
              <a:t>to: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800600" y="4042833"/>
            <a:ext cx="4343400" cy="168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Classify the following </a:t>
            </a:r>
            <a:r>
              <a:rPr lang="en-US" dirty="0" smtClean="0"/>
              <a:t>matter </a:t>
            </a:r>
            <a:r>
              <a:rPr lang="en-US" dirty="0"/>
              <a:t>as heterogeneous or homogeneous mixtures, </a:t>
            </a:r>
            <a:r>
              <a:rPr lang="en-US"/>
              <a:t>or </a:t>
            </a:r>
            <a:r>
              <a:rPr lang="en-US" smtClean="0"/>
              <a:t>element </a:t>
            </a:r>
            <a:r>
              <a:rPr lang="en-US"/>
              <a:t>or </a:t>
            </a:r>
            <a:r>
              <a:rPr lang="en-US" smtClean="0"/>
              <a:t>compound.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1.  </a:t>
            </a:r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00600" y="1799167"/>
            <a:ext cx="43434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understand </a:t>
            </a:r>
            <a:r>
              <a:rPr lang="en-US" b="1" dirty="0">
                <a:solidFill>
                  <a:srgbClr val="C00000"/>
                </a:solidFill>
              </a:rPr>
              <a:t>the nature of matter, its classifications, and its system for naming types of </a:t>
            </a:r>
            <a:r>
              <a:rPr lang="en-US" b="1" dirty="0" smtClean="0">
                <a:solidFill>
                  <a:srgbClr val="C00000"/>
                </a:solidFill>
              </a:rPr>
              <a:t>matter.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16002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1600200"/>
            <a:ext cx="24915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goal is </a:t>
            </a:r>
            <a:r>
              <a:rPr lang="en-US" sz="2400" b="1" spc="5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80%</a:t>
            </a:r>
            <a:endParaRPr lang="en-US" sz="2400" b="1" cap="none" spc="50" dirty="0">
              <a:ln w="11430"/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1295400"/>
            <a:ext cx="4800599" cy="31157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C00000"/>
                </a:solidFill>
              </a:rPr>
              <a:t>GPS -</a:t>
            </a:r>
          </a:p>
          <a:p>
            <a:r>
              <a:rPr lang="en-US" b="1" dirty="0"/>
              <a:t>SPS2</a:t>
            </a:r>
          </a:p>
          <a:p>
            <a:r>
              <a:rPr lang="en-US" b="1" dirty="0" smtClean="0"/>
              <a:t>Students </a:t>
            </a:r>
            <a:r>
              <a:rPr lang="en-US" b="1" dirty="0"/>
              <a:t>will </a:t>
            </a:r>
            <a:r>
              <a:rPr lang="en-US" b="1" dirty="0" smtClean="0"/>
              <a:t>explore </a:t>
            </a:r>
            <a:r>
              <a:rPr lang="en-US" b="1" dirty="0"/>
              <a:t>the nature of </a:t>
            </a:r>
            <a:r>
              <a:rPr lang="en-US" b="1" dirty="0" smtClean="0"/>
              <a:t>matter</a:t>
            </a:r>
            <a:r>
              <a:rPr lang="en-US" b="1" dirty="0"/>
              <a:t>, its </a:t>
            </a:r>
          </a:p>
          <a:p>
            <a:r>
              <a:rPr lang="en-US" b="1" dirty="0"/>
              <a:t>classifications, </a:t>
            </a:r>
            <a:r>
              <a:rPr lang="en-US" b="1" dirty="0" smtClean="0"/>
              <a:t>and </a:t>
            </a:r>
            <a:r>
              <a:rPr lang="en-US" b="1" dirty="0"/>
              <a:t>its system for naming </a:t>
            </a:r>
            <a:r>
              <a:rPr lang="en-US" b="1" dirty="0" smtClean="0"/>
              <a:t>types </a:t>
            </a:r>
            <a:r>
              <a:rPr lang="en-US" b="1" dirty="0"/>
              <a:t>of </a:t>
            </a:r>
            <a:r>
              <a:rPr lang="en-US" b="1" dirty="0" smtClean="0"/>
              <a:t>matter.</a:t>
            </a:r>
            <a:endParaRPr lang="en-US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4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Catalyst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b="1" dirty="0" smtClean="0"/>
              <a:t>Compare and contrast an element and a compound.</a:t>
            </a:r>
            <a:endParaRPr lang="en-US" b="1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800600" y="3352800"/>
            <a:ext cx="434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/>
              <a:t>And answer a question like this:</a:t>
            </a:r>
            <a:endParaRPr lang="en-US" sz="1600" b="1" dirty="0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-1" y="4411133"/>
            <a:ext cx="4800599" cy="16086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Topic: Classification of matter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</a:rPr>
              <a:t>Essential Question: What is the difference between an element, compound and a mixture?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800600" y="228600"/>
            <a:ext cx="4343400" cy="762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Note – Homework – Frayer model-Due 8/12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Quiz – classifying matter-Friday, the 12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6019800"/>
            <a:ext cx="8915399" cy="838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367691" y="6186508"/>
            <a:ext cx="109541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1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8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29"/>
            <a:ext cx="9153525" cy="685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3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assetterda\Downloads\classifying matt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9892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assetterda\Downloads\classying matter flow char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" y="533400"/>
            <a:ext cx="9089663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3886200" cy="59737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Element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Homogeneous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52400"/>
            <a:ext cx="38862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</a:rPr>
              <a:t>Compound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Heterogeneous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18969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Magnesium (Mg) 	    </a:t>
            </a:r>
          </a:p>
          <a:p>
            <a:r>
              <a:rPr lang="en-US" sz="2200" dirty="0" smtClean="0"/>
              <a:t>Mercury (Hg)	  Boron (B)</a:t>
            </a:r>
          </a:p>
          <a:p>
            <a:r>
              <a:rPr lang="en-US" sz="2200" dirty="0" smtClean="0"/>
              <a:t>Iron (Fe)	  Manganese (</a:t>
            </a:r>
            <a:r>
              <a:rPr lang="en-US" sz="2200" dirty="0" err="1" smtClean="0"/>
              <a:t>Mn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Helium </a:t>
            </a:r>
            <a:r>
              <a:rPr lang="en-US" sz="2200" dirty="0"/>
              <a:t>(He)</a:t>
            </a:r>
          </a:p>
          <a:p>
            <a:r>
              <a:rPr lang="en-US" sz="2200" dirty="0"/>
              <a:t>Carbon (C)</a:t>
            </a:r>
          </a:p>
          <a:p>
            <a:r>
              <a:rPr lang="en-US" sz="2200" dirty="0"/>
              <a:t>Silicon (Si)</a:t>
            </a:r>
          </a:p>
          <a:p>
            <a:r>
              <a:rPr lang="en-US" sz="2200" dirty="0"/>
              <a:t>Cobalt (Co)</a:t>
            </a:r>
          </a:p>
          <a:p>
            <a:r>
              <a:rPr lang="en-US" sz="2200" dirty="0"/>
              <a:t>Gold (Au)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09600"/>
            <a:ext cx="441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Carbon dioxide (CO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Magnesium oxide (</a:t>
            </a:r>
            <a:r>
              <a:rPr lang="en-US" sz="2200" dirty="0" err="1" smtClean="0"/>
              <a:t>MgO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Sodium hydroxide (</a:t>
            </a:r>
            <a:r>
              <a:rPr lang="en-US" sz="2200" dirty="0" err="1" smtClean="0"/>
              <a:t>NaOH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Calcium Chloride (CaCl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Iron oxide (Fe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Magnesium sulfide (</a:t>
            </a:r>
            <a:r>
              <a:rPr lang="en-US" sz="2200" dirty="0" err="1" smtClean="0"/>
              <a:t>MgS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Copper I oxide (Cu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O)</a:t>
            </a:r>
          </a:p>
          <a:p>
            <a:r>
              <a:rPr lang="en-US" sz="2200" dirty="0" smtClean="0"/>
              <a:t>Rust </a:t>
            </a:r>
            <a:r>
              <a:rPr lang="en-US" sz="2200" dirty="0"/>
              <a:t>(Fe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</a:t>
            </a:r>
            <a:r>
              <a:rPr lang="en-US" sz="2200" dirty="0" smtClean="0"/>
              <a:t>)	Pure Water (H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O)</a:t>
            </a:r>
          </a:p>
          <a:p>
            <a:r>
              <a:rPr lang="en-US" sz="2200" dirty="0" smtClean="0"/>
              <a:t>Carbon Monoxide (CO)</a:t>
            </a:r>
          </a:p>
          <a:p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87475"/>
            <a:ext cx="434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12 Karat Gold	       Milk</a:t>
            </a:r>
          </a:p>
          <a:p>
            <a:r>
              <a:rPr lang="en-US" sz="2200" dirty="0" smtClean="0"/>
              <a:t>Coke w/o ice	       Tomato Soup</a:t>
            </a:r>
          </a:p>
          <a:p>
            <a:r>
              <a:rPr lang="en-US" sz="2200" dirty="0" smtClean="0"/>
              <a:t>Air		       Hot Tea</a:t>
            </a:r>
          </a:p>
          <a:p>
            <a:r>
              <a:rPr lang="en-US" sz="2200" dirty="0" smtClean="0"/>
              <a:t>Kool-Aid	       Tap Water</a:t>
            </a:r>
          </a:p>
          <a:p>
            <a:r>
              <a:rPr lang="en-US" sz="2200" dirty="0" smtClean="0"/>
              <a:t>Blood		     Traditional Coffee</a:t>
            </a:r>
          </a:p>
          <a:p>
            <a:r>
              <a:rPr lang="en-US" sz="2200" dirty="0"/>
              <a:t>Vinegar</a:t>
            </a:r>
          </a:p>
          <a:p>
            <a:r>
              <a:rPr lang="en-US" sz="2200" dirty="0" smtClean="0"/>
              <a:t>Weak solution of Hydrochloric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191000"/>
            <a:ext cx="4495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Coke w/ ice	</a:t>
            </a:r>
          </a:p>
          <a:p>
            <a:r>
              <a:rPr lang="en-US" sz="2200" dirty="0" smtClean="0"/>
              <a:t>Muddy water	      Trail Mix</a:t>
            </a:r>
          </a:p>
          <a:p>
            <a:r>
              <a:rPr lang="en-US" sz="2200" dirty="0" smtClean="0"/>
              <a:t>Turkish coffee	      Spaghetti</a:t>
            </a:r>
          </a:p>
          <a:p>
            <a:r>
              <a:rPr lang="en-US" sz="2200" dirty="0" smtClean="0"/>
              <a:t>Tea w/ ice	      Chunky Salsa</a:t>
            </a:r>
          </a:p>
          <a:p>
            <a:r>
              <a:rPr lang="en-US" sz="2200" dirty="0" smtClean="0"/>
              <a:t>Oil and vinegar salad dressing</a:t>
            </a:r>
          </a:p>
          <a:p>
            <a:r>
              <a:rPr lang="en-US" sz="2200" dirty="0" smtClean="0"/>
              <a:t>Chocolate Chip Cookie</a:t>
            </a:r>
          </a:p>
          <a:p>
            <a:r>
              <a:rPr lang="en-US" sz="2200" dirty="0"/>
              <a:t>Chicken </a:t>
            </a:r>
            <a:r>
              <a:rPr lang="en-US" sz="2200" smtClean="0"/>
              <a:t>noodle soup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63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What kind of matter is Aluminum (Al)?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5122" name="Picture 2" descr="http://www.onlinemetalsupply.com/Images/Aluminum_Flat_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What kind of matter is Lucky Charms cereal?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098" name="Picture 2" descr="http://1.bp.blogspot.com/-zRsIouQByLw/T0_M1l6oeXI/AAAAAAAAENs/DasSO6HY7J4/s1600/Homemade+Lucky+Charms+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3256492" cy="48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What kind of matter is chicken broth?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3074" name="Picture 2" descr="https://encrypted-tbn3.gstatic.com/images?q=tbn:ANd9GcQ6CI7d5AyOxv_L-lf4i8cWKvGN-dWGJfrtrfjJxPGWDqXtx-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599"/>
            <a:ext cx="3190875" cy="48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Agenda - </a:t>
            </a:r>
            <a:r>
              <a:rPr lang="en-US" sz="3100" b="1" dirty="0">
                <a:solidFill>
                  <a:srgbClr val="FF0000"/>
                </a:solidFill>
              </a:rPr>
              <a:t>Milestones Domain/Weight:</a:t>
            </a:r>
            <a:br>
              <a:rPr lang="en-US" sz="31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FF0000"/>
                </a:solidFill>
              </a:rPr>
              <a:t>Chemical Reactions and Properties of Matter 25%</a:t>
            </a:r>
            <a:br>
              <a:rPr lang="en-US" sz="3100" b="1" dirty="0">
                <a:solidFill>
                  <a:srgbClr val="FF0000"/>
                </a:solidFill>
              </a:rPr>
            </a:br>
            <a:endParaRPr lang="en-US" sz="31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66474"/>
              </p:ext>
            </p:extLst>
          </p:nvPr>
        </p:nvGraphicFramePr>
        <p:xfrm>
          <a:off x="612648" y="1815045"/>
          <a:ext cx="7518800" cy="428095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7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565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Catalyst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10 min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565">
                <a:tc>
                  <a:txBody>
                    <a:bodyPr/>
                    <a:lstStyle/>
                    <a:p>
                      <a:r>
                        <a:rPr lang="en-US" sz="2400" b="0" baseline="0" dirty="0" smtClean="0"/>
                        <a:t>Classification of matter – Review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/>
                        <a:t>30 min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565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Matter – GO </a:t>
                      </a:r>
                      <a:r>
                        <a:rPr lang="en-US" sz="2000" b="0" smtClean="0"/>
                        <a:t>- complete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/>
                        <a:t>15 </a:t>
                      </a:r>
                      <a:r>
                        <a:rPr lang="en-US" sz="2400" b="0" dirty="0" smtClean="0"/>
                        <a:t>min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Matter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7 min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Classifying matter worksheet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25min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What kind of matter is methane (CH</a:t>
            </a:r>
            <a:r>
              <a:rPr lang="en-US" baseline="-25000" dirty="0" smtClean="0"/>
              <a:t>4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2050" name="Picture 2" descr="http://upload.wikimedia.org/wikipedia/commons/a/ae/Methane-2D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017753" cy="4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What kind of matter is aspartame (C</a:t>
            </a:r>
            <a:r>
              <a:rPr lang="en-US" baseline="-25000" dirty="0" smtClean="0"/>
              <a:t>14</a:t>
            </a:r>
            <a:r>
              <a:rPr lang="en-US" dirty="0" smtClean="0"/>
              <a:t>H</a:t>
            </a:r>
            <a:r>
              <a:rPr lang="en-US" baseline="-25000" dirty="0" smtClean="0"/>
              <a:t>18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026" name="Picture 2" descr="http://upload.wikimedia.org/wikipedia/commons/thumb/f/f0/Aspartame.svg/1280px-Aspartam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08756"/>
            <a:ext cx="6477000" cy="3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What kind of matter is ocean water?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4"/>
            <a:ext cx="5200994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What kind of matter is the air in the atmosphere?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14550"/>
            <a:ext cx="5796446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5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What kind of matter is Potassium (K)?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8194" name="Picture 2" descr="http://theodoregray.com/periodictable/Samples/019.6/s1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830762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What kind of matter is a pizza?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181553" cy="472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9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What type of matter is cake batter?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hQVFRQVFhcWFRcXGBUXFxgVGBcXFBcVFhcXHSYeFxkjGRQUHy8gIycpLCwsFx8xNTAqNSYrLCkBCQoKDgwOGg8PGiwkHyQtLCwsLCwsLC8sKSwvLCwsLCwtLCwsKSwvKSwsLCwsLCwsLSwsKSwsKSwsLCwsLCwpLP/AABEIAOEA4QMBIgACEQEDEQH/xAAcAAABBQEBAQAAAAAAAAAAAAAFAQIDBAYABwj/xABCEAACAAMGAwUFBQcDAwUAAAABAgADEQQFEiExQQZRYRMicYGRMlKhscEUFULR8AcjM1NicuGSovE0Q4IWNXOywv/EABsBAAIDAQEBAAAAAAAAAAAAAAMEAQIFAAYH/8QAMxEAAgIBAgMECgEEAwAAAAAAAAECEQMhMQQSQRNRYXEFIjKBkaGxwdHw4SNCUmIUFTP/2gAMAwEAAhEDEQA/AAd+zJjWZCCytQK1DniOxAjQcJ8NTVk/viGJzQg506wIvO6HGNkYnE4YDlhjXXbaXmSQVqjLsfyiKvcspuPsso22xlT1HP6GLF2Nln8ifjFu0OWTvCjbU3izd1gRlDMMJ6GB8lO0Nvi+eHJNFC2WdNVyMLZZDFMxUxSvG8VScEIIJ0567RprJIG5GYBrF9xK6MRe2JZlemdOkE7uk0IJOTUOEZmNBed2ApUkYADWuQ9Y82tXGCSBhs+J3DHvE1SlcqbmJ23J1exv/tImKcsCCoLEhaU3z2gTbeP7NIquPt6ClJY3/uORHhHnNqvC02xj2swkagaJXYBRvF67uCpr0y8a5/AfUiBSyVsrHsXB362SXKi3en7R3mvWVKVKZDc+v+IATvtU5sTE5mtSaa9I3V1cKSgStQzqMwP8UHPnFi/bvUSiZaquHM0Hw5+cSrIccKdW38jAy+HnY0Lkk7KD9YsPwrgXE+IDmSB9YsyRixEkjszMNRqQJbsqnxZQI09kpMklW72IMtNRkaZ/CIVvqHlLHCKagq8TCTbCgFUPqTFcAcwD4xet9iVJKk1Dl2y2wACnnX5wCmkcvE1gDbvc1448XZKSighgI0z9D84u3jek6aqia8whRRBWiqNO6ugyitdNoUp2YswdwGZnMyYvdrrhDACgPWHPeKKcqjopqvx1EFTaW4lPFjm/VuLXjZSMnlmeusVrRUagiDAtMp6k0FBXUK3kDkx6DOJZNnV64CHHumlfQx1Rl4FJSy49faXwZl2aG1jd3ZwFLtZKo5kzBsRVfMaiBN//ALOrbZKl5ReX/Ml99fOma+YizwySsDDjMc5ct0+56GbArGhufhRno0wUGw/ODvC3BdAJk0d46Dl/mNxZbpA2iYY73KZuJUdImasNwBQAFp5Qbsty02g/Z7vA2i4lk6Q1GCRmzytgOXdfSJRd9NoOLZoU2aCpAeYB/YukdBn7NHRNE8xibC6zLOApGPQgnPEDTODkmRhwlcjkPHnGduW6WNsZiVZVUZj3uvWNhSmm0KPQuCJhcuStQMW+lN6RbOIZocjQEfURX+xntM3JlEkhfdPjFqS4UHcA584hkkVruwO6u4BZdD0iS8b7k2OXimNX3FHtN0A+sVOIeKZVkln8cwjur9W5CPKrRaplpm1YksxyH0A2HSOlNJBMWGeWVRL/ABHxbPtpwklZNaiWD3fFj+I+OUddXDJdMb1VeZFPQHWNNwzwQoIabnTOm1fDc/KLvG84SpQoMsDADqSo/XhAXbVvYejyQax4lcn16X4fkp3bd8uSisq6ipLfU1/xE/8A6zQBlQTZo3CKMIHiAPkYzF4Wmd9kl4icMwkkAZKooEU+NS3pygnYrZKeWFsllmGYPxGgVXpTEzg8jvSBPIr5VoO/8N8va5PXdtb0lXe2FLj4jSdNqi4G3DU9noRrmYM25MVToGyYc6xl7guObKvA/uyZQqGY6UZcQoT7RDUGVY2NtA15QbHJuGu6EeNx4seVdk9Gk97qzDSZi2S0YmliaEZWwHRgBShG+TEjqBByQK0ZRRStfDOtPGIbznJ+8qpDMFKHKlATrnUeVYrSr9CS1GB8tCACpPPWvwjubluzuwlkinH6gTjKyy1wCWasFLTCffY+wOgVQfFjGNmNGmvly7EjPnXIg65gwDtNiIzIp8oWc03ZtYcWaONRktOmxCk0MuHfnEEwEQwihh8yZVeu8X3F/ZdEJaHy55BqCREZhCYminMw/dvFs2UwNSaaEZMPPePVrgv+02mzjHkrjWlGK8jtnHk3B9wm12lUPsL3n8Bt5mPd7Bd4VQAKACghjE5d5m8b2cqtK+8hstgpBCVZItSpEWZcmGUjOcitLs8TLJiysqJFlwQG2VlkQ7sItiXDuyjrKlHsI6LvZQkTzHHkeOdLIZe4wcgqAO+uojVSpDMoZcidjFX7vxTK50IqDyi7JnhRQZ4TSE2MgO2Wwi0CWapUZimVRoQYr8QXx2MqrMCxIwqBqRqW6CL19XnLEszHNVGwArXlXxjzO1zmnzCx0rWnIbCKylSCYsbnKkQWma8+ZiYlmY5dT4R6DwfwwiDEQC4qCTsdafnA7h66FQF2Wszb+kdTzgLeN6y1Z0lzZhlzD+8ppXFVqGuYOfQ1gPMl60jThhlP+jhv/Zr92+pq774glzFEiz2mXKmGqk0engsxRhWvOMnfl1WqXKQTZgmyy3dIfGA1NBioRlXpElquGW7IqUlNvmzBl94V/ENCOsH59hGBUGJmXCVTKjEH23OiqaGp5nIE0EQ4Obbn8gsOIhw8Yrh9e9SWq8bX50JLDKmCUDMwUoD3AQoFOZOfwirLveaXLSkqoKgbA5jMcxocsso60Gr4HYAjMIQQqjUYQdSMsz5U0i5Ot/7sIq6Z4t6/rnBXsJRi5ybStv3Jfv7ZLbrS5mS+1diGAai1RAdxRTUjozGLzX7KC4VzAFKKNNqRk7bbiScROtMjXyAinOmqp72Qzy3JplT/ADAnlrYfhwCaXPL3IJWibVQpoxBJqdc86fKKrGvSKH3rzYnLb/iKz3h1MDeVd49DgXVKH1LF42MMcQNG3oPnFRZWEZ51/We0Ma013hDaDQ9fGBvkk7HsXbYY1TrysH3kJYrkQ3gwB6V084HiSD7JI6HP5flBuZNoSK1H65xH9llvSgwtp3TTwNDlFoNbAOKxSfr0vcq+4EnySvtCny9YcLKcIfVa0amo8eUF5N0zGYLiDLzOVPEGFv6ziQolqqip9salaZqfM6dBDMY6W9jIyNKXKtz0L9klyhbO86n8VzhJ1wLkK+dY9LkyYDcHWES7HIXlLWviRU/ONHLlwzFUYuaXNJsRJcTqkORIlVIKhdjAkSpLhypEoEQ5FaGiXHFYfCRSyWiPBHQ+FibIPPDeMuU6Si6hiKItczQf4ipKszS2epqGJav0MWLbdMvtFm4QzAUruIgv+9hJshJIYt3U6sc/gKmF33DK7zCcWXmGmdnL9lTt+J9zFjh25s8b6LnnoW2HgPmYpXDczWiY7/hlriYnSpOFR4ljp0jZ3kBZLGxKYu6BnmMRNFr5kEwF+OyNLEnGKjH2paL3grim0JjWTj7NCuOew17MZBV5liKemxihZ7iW1WmXLwYACGdVyEmQBVZbc5r1qSTUHzpVmXczzJbFxiMuWExGrYsIJYKMzTEeQrntGnu+zGQvZyvbepJb2mP4pjH3RX4gakVrXM25bDzyLhsUYY361P49X7vt3XcfGtiBmSxJpiHebkoOhJ60NBvToSK9hvxZSYAj49WYioY6Es1RtkKVpllSLNrmdmMJNanFiObM1KFm65DoAABkAIEWq206tp4GC5JpbCfDYOfRrT6/wJMtFKsxJLE5n2mzr6aDypFC3Xnl7Rry/wCYq3legOS+ZJr6QIedCUsreiPS8PwSpTyaeBdtFuxch4DM+MU3ncviYrPOhheB03uO9pCGkFRaaeefjEXaRBihQYnlKPO2ycTIcJ5pSv5RADC1jqJWRlkzgdQPKEWWK900itWHB45WtiXKM1UkErNaDLJzJFCCwBIFRrtWmWn/ADHe1mDrUMGIoMVKVyNAeZzOfjC2K9yi4CqFSQakGoz5qQT51pnSlTW1bJMhnBknJmzVsiudKDmpyI+kMwyaUZOfh0nzLY9w4cbFZpJ5y0/+og3LWMpwBaQbIify+55DT4Rr5UaUTx2TdkiJE6rDFiQGObBnUhYSOrEFRYSOjqxxx0dCVhY4g8/mWkh0agwfTaPOuObyL2goPZl6D+pqV/XSPRZlpRZIYg+zUDYECPLplmLTcRFSWxnxJ7vrCuadRtbmpwOFZcyjLbqbPhOzqlnSUNS3azjzIqstK7gCp8WgbxfeE+as1UFLMhGJiBV2BFcJOZAbl7usHbnsREkcyKV9CTCXrdBmYlbQywoO4BoWPTf4QLIm4UPcNmx4+J52k0npfTXfz7u4G3FcsmQgtBJZmlq1W0FVDGg9Na6QSS2tTtWWjNkQad0DRMvMnXMnalKNttMuenZSGBEmjUXTu0CqDuK51Hu03iGfasKd/wCepiYSUY6EZIZM+W8l2+/eui95Rtk7ESSCWJJpso3Y8uUZe3Ww5ivj+uUErxthCk1oW+VP16Rm5j1hOU+dnpeF4fslzS9xzvEZMdCExyQeUmxjQ2FYw2LoVk9RY6OEOEcckLHVjoSIL2dWOJhtYVUJIABJOQA3MTRVyODRfu2xzJjASwSSaCgrU60A3OkHrk4I9l7WTLUsFWWoJmu/8sKMy39IzA9rAO9GutV6LYJBYYZDFWSTLQS3YVIq2OlGcUoWU4EJIBmNUg0MX90tEZubj3fZYdZP4GyuG5xIkB2IRqDGhIqGoCUNN84OWeaGAIzBj5ysd/TVcsHbvmr5k4idS1d+sa65P2htZXw5zpJPgQCK5A6GuVK06wxDiIN0Zeb0RxEIqVWe0q0PDRnLo4xs1oAwTFqfwscLehg2loB3hrRmNKEoumizWOrEPbCIbReUtBV3VacyBE0UplzFDGmUjJ3h+0eypiCP2pXUJmM+um0Y7jPjK0vIrKPZCoxAe1hOIDPbQesVbSG8XB5JySaq+89W+2r7w9Y6PmP7xnfzZn+tvzjoD/yF3Gx/0Mv8/kesSrctoBkJphBJ1ofd+FYATbKuNMJPfd+7rRZbYFz6nODd2KiM2AYJeLvA7UoG+FfWBFx2cNaAQKKWdwP6S5ZRn0CwDJrQlwGnaTv2V9U/vRpLPaUBVRqCQAeS5VilxTVisrHhWYGaY/uykAxepIHrE1+zEHZ6qS2RG2VfpAK33sJdoLTB2lZKhN1qHLDEOVQpNPdEdmaUdWF9HY5TzJxVtJtef8b+4H3PYGs88k1GOSxCn2lVnUIHyoGNDl0iaaDMcKc9z5axaw9rMmzcyjHCjV9pJYwKRyBYExSvC19lKYjJmoo6CmvwhKT5Y0tj08IPNk5n7VJeT/j7GZv204prAaA09MtoFGJZusMpFI6Ifmui6DDDaQ9oZSLoXkJhO4IyqK5Zc89YaViVnJ1MMMWsFy0tRKQhMOpCGOIaOrDS0Sy5C0xM29MIHepzqcgNt/CD9gkF0V5aJZJS91rQ5LsxzqJRw4mmUrlLFdKlRBIxsXyZnHp+/vdYKsdzMxXF3MVMIoWmPXQS5S95idq0U8xGwum7VkOZcmWHtABLAuKSlFQXtc9TSUM85Uo4ssLOa0NC7ZmJZhs5NnkDK0WybnPcmpMtKHultpcs1NO85GhCdecuy2cBUwoc5NnNCZjLVTPtTD2qGowjIEYF0doPGMYes/397/qZ+eU8vqLr0/P4+NF687zl2NA7HtZzpRAR2eKWMgqotPs1jBHsLRptMzhxRgbfbpk+YZk5i7NqTlkNAAMlUDIAUA2hlrtbzZjTJrFnY1ZjqT9BSgAGQAAiMawvlzSn5GpwfBxwLXVvdjkEXrLLrqQP0NvP4RTWLEptIWbrU2IY1Jcr6hFLEJiFG8jyOxr0MDZ9ptMigWdNA6THH1g1I1HUViK9F1BG1QevhD0J2jzHFYnjnotnRb4O43myZ69vMd5RIDY2LUByJFY037ZrsExLPapeYp2TkEmqnvyWpp/MFfARhpUkTEDKKrpXQqYP3FxIOwax2rvyGyQ6lMwaf21FRyI5HI1uuWQKEYzyLPhWq9qPevACXSRn/Ui+oan1jS3ogmSCBqAK/wDiaj6xnHs3YzigbEpBwNzU6fKDdmclK65Z/OLYdW0V9Jf05Y8q71+/Izf2M+78BCQc+1SPeHxhY7kNntJf4sucT2wy7SyKcggy8RnBC50IwkCtEHyX6xn+J3Jtjk5EmhHgAKRvLiswJIp+BPkD84mjxeJ1Cb8vqZXiO8TMYySpqlCKZajOvrE3DvCwnSv3pYUJKkHMg7Z1yyEaC9blWXMaaqkuy76ZRduOerygRlVRlyO49Yq4KWkguPiJ4qlidNdQXNlYZagCgUUA5AZAD0EZXieV3NR3fiWIoB5YvSNpey7da/X84wPF044qcwp8xiP/AOxCfEo9T6Hm5O71q/34mYY5wwwrGG1gCNST1EjqR1DWJAsTZRRsipCUiQiG0ibIcRhhbPZ2mNhRSzHYfM8h1MKwixPvEmWJahUWgDBBTGRnickkua55mg2AGUSmAnFk8gSZGbgT5uyV/cqf62U1mn+lSF6tmIuSrO08fabbMZZAGBAoUPMw/wDZsyABUUVzIGFa7k0NGxWREAm2gHBqksEhpvn+CXzbyWpqQ958y2T8UxgqquwokqUuQSWg0AqAFGZLcyTBYypais4W9Pj9kGZV4I6dtOTDJldyzWdCQqk0agbUzDkzzPaAoa1aWIBWm2tNmF3IqaAAABVUCioqjJVUAAAaARFabUWoBUIgoi8hqfMnMmIQ0UlkchjBw8cTbe/0X7v3kr6w2kJihQYG9R1NDlidDFcRKhijGcb1D13mqjxp6xemWVW9o0ABzijcudelIv2qSzoQntUqPIwfh3okZHpWK5513JgC77vZmZJbHCaMaaYt19YvPcpLlQCrBSacyKZ+lYv3POEtA7AKQ7AnnTI1g1bLSJhlzZNGYEoRsag6naHoq46nl8maWLM5Q0psw61DAHZv0PlBOy2orMoDlnl5QQ4guYhFnYQrYxjAOWZoD8oq3Ag+0OW0STNbzC5fOK4045KNH0hnjxPCLIvf5mdxQkdg/VDHRF+J6jnNHxOh+8HFd1J86V+Mb3hEkqx8vQn/ABGH48kmXbSdarr4UMbHg2fWW1P1kDBn7SPncNcEvcaKeQASx1irZrvEuuDRsyp+nIxK6Ypi10UVHjE1otJUV5RdIX2AN6jvaa6g8qiPPOMZg7eYoAycmu5BVAB5YT/qMei3vODFXHh+f0jz3imzd4PzFD4j/HyjO4n7nsfQeun+r+Nr7Iy7QiiHMsORYXvQ2VG2Kqw4iFEIzRQYpJEZENpDiYQxcAxrCJbGUBPaKW7pwjFhGLKhbKpUCuQpXLOIjCRIFpMnt9qabMZ3OJm1Pwy5CgoAMhoKQ2VaCqlQSA1KgGlSAQK88ifWIoQxJGiOJjo4iOpHHCiFEcBCiIZZIfDkMMJh8uKPYYi/WNFw8Pa8B9Y0Nnl94YRnT5wEuBaIx55fr1i9bLSQMCZNNCSwaaBjVj6ADzg2CVKzN9KQ7TK4rTZfJWMsNj7RnlOAyM7sCpBpVjl6weuK6OxDqimhGJSfeGoA8IznCs7sZxDHaWaf3LiPmKgeUegyb1l5UI1168o0MTUopvQ8r6QxvFnlBO1o789QFfzFrI2IUOOWP96n5AxgZM7944GVUp41IFI9I40ta/ZyeuL0DER5jc0svaEHOYnoDiPyiHKsheEHLgmv9vt/Ac+4l5x0azsZf6Bjoio9xX/sOK/z+SBP7RbMO0R6bkH9ecTcB2umNNwKjyy+REFP2qSglnR11MwAjnkdOuUYvg+82S1VYUQ/I92hHxgkq3E+HUpXFdU/lqeotPIAZRX4VB5V3hhtQcd3wIIINeoOkBbTc1nSfVpRnO5LIJhLqo1OEPUDOvqIuI8t6qEEoimS91h17pAA8QYl3VFUo9Bt7oAqLT8XpkfrSM5fVgxy3G4GIeWo+caW1yJoJRipWgOVMWEjJtwc+UMew1CsMwag+O8KZsXMmje9G8SsTTvqeQTZVDCBIP8AEl09jNIHsnNfDcQCcxmpvZntnGDXPHZ6kTNDSYcYYYIhWTEMJHGEiwBsQwlY4mGxYE2KTHAwkdElbHxwhohwiC6YtY6sJHUiC1i1ieQIhVYJXXZcbgevhFJvQYwLW3saW7ZFJSg/iz9YhvqzTe60sF6M60FWoCiqvdHg2fOCCimnlFrh90ea2quoFdSCuxIhjHjtUef4rjnDJ2qV76Px/UULluZsGNhVsRxDWmgp5UgrOsQw4VyocQp1gvZZYUkIK4iSR1O+cV5kthUgClTprTn6Q/GPKqPOZczyzcn1/fkZrie0MljVXILMxFf6Qxy9AfWBPBFlEy0d6tAGOXUUHz+ELx5aqzEljRBn/c2Z/XWNJwjwoFsyTWJxuFmADZc6L4laE+MCiuadjuWSx8LGHV6/Hb5F/wC7V99vWFg99iHux0H17zItAC/75Ew9m9knTHQkScJWhmnLDr7QUgjXImM9LvdKfvZPZzUNDiGBwwyoVNIMWZ/s5Rh3nVmdJQOKkxhhMwsdABXTOGWfhd501p9pOOY5xGo1PSmVNossr6IjsotNSe/n5adxprDME+zSpoFHBZRWlchQ+oKnyjEyLxaVeE/tzhM0ADIhRhphp0K7jcGPQbpsVB2Y37wA2I08AdPOIrddMszFadKSaoNQrUNKihVh8R1AisouSsa4XiI4ZNNWn8TP2S2Ee0aj/cPA/SD0qcKbFGFajw1/P/EZWbMWXOaSCcIPcJFKDXszzGtDBqxWgJl+Fj/pbn0gMZNOmaubFGUVlxqvAH8TXaZ0kinfQlh15jzEeaWiXQx7HiqxU6rp1Brl8D5UjH8XcNUrOljunNgNjzH1hLiMXK+de89B6J4xZIdhN+X4MKYYRFibLpEBEBTNHJBp0xlIaYe0MMXQtLQaYQx0cYsAYghaR1IcI45I4CFpHYo7FEBVQsdCVhViCVqyWWtY1NzWPCuKmbfAQLuW6q95h3fmYM228BLXXOmQ5/kIrFW7O4nI4w7KO738EX8WGjFWZRkSBWkEOG7PhaYSM2Ov9O0Z+Xxq0tVVZQbIYi1RUb0A08c/CNxKkK6Y07uW2XllD2Fp6I8nx+PLCnNUnt7i9ZpAWvMiBl7TxJQknQEn9esWpM6oqDRgAGB6Rhv2hcQZmWprSlevIfX0g0pUhHBh7SdPbd+QCuuxtb7xSUTQM+KY3uoKs7V2ogNOtI9kup5WBVlEEAZVpWmwy3AoI84/Zpd5/ekkL20sySSO9RqEqvjhFegid7unyJjSBMczAccsqKVl6EnrWLQjSKcTl7XI2eg/aT1jowP2m2/z2/0wsRTAGnu/htZQWpLUyxVzGWflBRZoNKsDTLLplCzJp2hsqy1FVNDzgtIFbLcpc61I8Iu2m0K2fvUDDbFv5HWBRtFMm1ELYncsTTuxayKM5xjdzKrzUWrKRXoAwYnr3frFeXNJRXB7rgHpXceRjX2qVjNciGGFwdxnhI6jMdQTGOFiMgmWR+6JqANFO9D15dIXyQvY2eA4xQjyy/V/AVLhgHBzBUHnQkGv+0CJ1tAcFSM9OhgfIWgGE1Gp8sx8YlfPIGhG8VdjGKUYSdMzfEXCOryRlqV5f2/lGKnyCDHsVkm4jgfInQ7H8jGf4j4XDklQA/wPj16wlkwOPrQ27j03C+kI5f6WZ69GeatEZgjbruZDRgQYoNLgUZJjGbFKJHHQpEIYIKMQmHIYYYUCJIT1JGhsKsuLtku5n0GXPaKNpB4wlIqpLrBm7Lnr3myHxMXLFdSrTLEfgIN2WyU7x/X5R0YymyuXiMeCLaeveNs8jRQMzkqgfqgFc+WdYD2lkaZhbvLLJxKubM9O8FNARLBFamg+FNTZpjIxCKCx3H4VI/EdvDf1IzFnuaSJvZuXL593ILhAJLEjYAV2g0sdUkZGHiYzlKUm7rStX4vw9/nZ1lkdsF7NAEQ4mAOrbAsRmadABpGy4cvVWlqmauB3gedaRmLBKnSKzAR2IZu5SmXSCFstsgy1tJqKCq07pfkvnBsa5VZl8U5ZpqCXl5/kKcT31LkJXIzDUKBueZ6DWPLpataJ+dTVvUkxYt14PaZhdt9BsByH5xrODZEmRMo3enkUw09kECpPXaLRbnKyM8Y8Pi7NP1nv+931Nfw9ccqTLRsy0sGp0oW9o08hGZt/Eg+8O0UYiv7sLpUHWnWNTKsrq5IzVvTzEB7/AOHMc+TaJQCuGGMEe0AanLnBtTK01sLfeC/yzHRL9qHI+n+I6Ce8GEZllJbP0htstiyloNeUSzJoLk11zPQmK73bn2hNemvpE1ZS+8ZYJnaVM1aEUI5EafWEe8CykoQqCtXPIa0iWfalMpsVFFCBiyqdx4Ri+J79VVSSiHs8idcJXMdC3PXaIehZetsWbPx2DaAiy2eUp7zBqMRoSK5bwYW1SpwOBqjqMxX3gf1vGBu+zLPtaiR3QJZLAmlSM606gGNR96yrHZRmDOmZncjPJYtjg5rXYtmnDFXLrK0q+7CkmSVyPwiJwK6RWu7iGVaclYS5nuk0Vj/Sdj0MS2lClQ9VI5wGlQ8uaL1HdsADWlN4rSr7DKKgkMxVTvTPn4QEvO8XmVSUpIORbaHT5ZQSAv4WIbwKkfOKNjEG0ErTKlzajLwIHygJbeGF2Hof+YJTHiHtiuhp0OcLyhGW6NXDx2WCpS07jM2q4gtdfSKLXQ0bCbaq0DKCTtXbnnWI/sinakC7NdGPL0hFr10v3yMolyMeX68ItyLhG5B6DeDrIqNTDi65Q42oKQWyTKpJ0FD06RKxXuyj49J+ql8CjZrnA0WtefKCIsIWhdqD3cqfKsSdvSYyANn7LBctK5nfllWI0nNMmdi4AU1NRqRTnsa51EEWOK6CmXjpy69Ov2RYtMoiWxTI0yNKmILFb2my2X2HTJq+1X6frSG3ja0sg7MVZyQy4mJ6YmJ0GuQgYbMGJd2HfzoB3m3GCSDU+L0HSLOcY6AYYMmZc0tuja38kaIXm2ClmlYlAONmZVCka5VxHep+cZ67O2nzXno6yye6cq5UGQB6AQVuG5uz7Q2ioE1MJAPspWpViMhUZZaD4Vr8v6TZwGkSh7q+4Opp7RMVlFyqT+BeE4YnLHhSk3pzdO93bafw6BG0WiVZpVZjGYToGNS7dF0Cj0jB3xekyeS7nLQAaAcgIjnWp5745hJJ9TyFBoOgjccM8CYh2toXIZpLPMaMw+kXUJS32AS4jHw1tetN9fwR8BcHk0nzxhWmKWh/EdiRy+cX2uF51s7aUwRqgsNqA0NOpjRIBQk5lMxTKg5RclBUmqyAYJgANKZGGYxVUYU8snJye4x7UBOUAkkUrypofOE4ktk+WqtJl9p3hiHTpEgu9Fms4BOLfl4CHWm8HDotKpniMcrppldE00Qfecz+XCxJ94r7reghYmpEUiKXMwyldqnF3a+B5b5UgpYVaZOVAoC4QzEHQEA0p5xXW7WEoS2ltiDtTLIkgDLpkYJWGxiTNDsaMFw0FDVdcJPSD1QnCV6FG+JUsTjKwd1VDAtniJFNeQ5RmLTd8m0zkluahMhQkEgbf8Rs7/teOUxXUA+m4gBc12Ix7RTVTpuQd6dIrJ2GgqY203ZKsyl5UlQKUcAULDx10h1u4fstrkB5koL3RhdBhdfHZvAwXtLIZbK4OHcjXyijPZUTuEshFGpqP6iIhO0WrWzzS+OFHs4ExZizJBJCzlOhFe64/C2VKc4dK4lmdksuaxmJSq1piVdAM86a5aRpL3kLJlPMR6JqVyIboQco88tYlzCTLJx19imfQjpA2huGZrRmpsdqCgsgxA7A5+hgHe94M0yqllps2Q84Ey3mo+EEg9cocvEDnJlDj4wGUX0HseXE99GGLLezvUfXLyh8p2x51J5wHlXtKBqFKHp+Ri9Zr0l1riGfPKBSTGFX9rRLeE/B36AnTMVGsWrstOOUG7LEakHAFAFKa1PWKk+1SyO8wK1zGvyiaxmSucubMlg7Aih8mECa1Go/+dNO731+xYtFukggTZLp1ZRQ+hzia127skxIE7M5r3qeSgDOKEuVJebWfPxINMbEZ+WnlE1o+yh8TOHUUwqK0FNANBTpFlfQhxx3G1J9+jr3XRYsHEqjD20t1GmJRUGue9PrDFu+cswz5LdolThxYlNDsQw+XKGSuNJUsHDLLEmudAPTOKV4ccTZuS1HQD0i1c3WzreK2saino7dqvLf5mkl3eJrF7aJWgwlSymg94gisVLZxJZrN3bMi9WINTy7xzIjIT7wnMO8wQcyc4hsliM0ns1aaRmWNcI/OLqPh+RXJmSVOTa6JWo/ANT76mWshGYAMwGJslQeGkW794PaTNlypLNMMxcTlvZTkSdBWpoOkH+G+BJZRWtD4q0OBclHQn8o1V62VWlGWoANAVO1V08YYUUltqZk+JnJ70u7oY7hrhMSrQQxEwhAcWlG3ovyMayTOdMTUBFN9yIq2O0I83EBRwoVhyp84Mdur9w+1T18IitQPM3qZK6OIDMeZVcPeIp4RpXmdpIwoQsw+yeR50iktzypU7taUxZMPrAu13cyWg2pHJlSgxZdarTYRy5kyfVkauzAhFxZtQBqaV3Iile1owoda1A+Mdc9/JaJPbIGw6HLlFG8LdiIMmjgitSe6KH5xO2oPwLf2x/cHpHRT+9jyPpCx3OieRm9a+Q7FB3T118toB8QF2ULSqsaFge8OopF2RZUmZmoIrQ6GhgbbGm2fXvSiQAxOefMdIMA2LtzyMMoKSWIrUnXzijdJKzZksS+zSpw8qnOo8YiuK3PMMwN+FqciRsYklW4rMZH1rVOqfmDFGgiLs+WwB5xmLNdgW1uRMIYgnAdM9xGvlMDmfCBl73djzHdcVKOBnpp4R1dTrMpedkacpKApMBKup9hqa5aZ84pyXkAmW0tVmDMgUqD0O4hLqv8v2ikETJTkOOeeTCHX9MlEgkLVhrQVz2rFJyoJCN0Za/bkLuHE7PZTTP0gA1jZWIIwkbg0B8K5QemyglAtTT2dyK9TEv2YkrizG4PzrCyyMa7NIzhs7jcGuzfnDRZsVf3JqNcBr8IN3rdxb2aIFqQRqOnhDeFLORjDHOvqNmgvP3A0qZnWy/A48aj5wnbcsQj0KyXQVmMaDs2FSde9ypEV33ZV2dGUKHoynYDWIq2GWekYNatoXPhn8osSLrd/Zlzm8Ec/IR6rYHlpOXTC4yIGp0i5OtDWQhB3kc67jnBOVRVsE+Ic3X3POrt4Ttb5pZiBzeiD45wSl8GWntVSYySwwJJWjUA+semWaaWbujuEA9a8oqW9hWhFW6ajlHJIpLLOW/78TMXfwhYpU1Qwa0MRWsw1GufdGUbBrslkBlUYKUwigAHKgjE2e1dnOLEHus2IHM03pGyu5MMhXUGhGVa1zzziwJtvcwbX9MslraX3hKxigbMhTqQBtGzn20GWjqQQSASdlPSKV78Nie6zkJV1BBFBmOUDk4bnyFLY2ZGZe5vme8emug5RdPSmUkFmwi1AgrR0zI2IOREXrLaAr4dWUip6HeM+breVMZFq0uYKqxzCHkTrB6yz0K4JtFcjCG506xW71LVWhZvFA9V1rrFCxT0VTLHUEa1B8dYc9iZZiuGJAqGBP4dmpvnAy8VwzFmDOjUJHXnFfEsGrmtctVaWKDD+HQeUB7feAUkBcgafWBHGV7iWnaSRSYCMUBpNvtTyy7qADmCdaeG0Byt7BcaS3NF959BHRj/AL2b3H9I6B8rCWj32yewvgPlDrz/AIA8RHR0aL9oznsZO4/403+4fKFvz/rJHg30jo6BPd+4ItkH7PofGGWrUeB+UdHRL2OW55hZP/cbV4D6QPv32/SOjoBm2GMBBN0Xyi1t5GOjoWGxZ3sHwgfY/a/8FhI6Cx2YCe5ubJ7A8Iz9k/jzf7j8o6Ogy3AMI3b7Mv8AX4jFji//ALfiI6Ogj2Bo09z6L+top2z+K3iIWOikt0WXUyts9qf4H5RtLm/6KV/Yvyjo6Lrcq9iex/WHW/2PMR0dEkdSlK/hP4/WKN56D+4R0dAl7KCPcfe3tN/8cD0/6ad+thCR0T3ndxlLw9mZ4QZk/wAAf2r9I6OhZ7jPQoR0dHRxU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UEhQVFRQVFhcWFRcXGBUXFxgVGBcXFBcVFhcXHSYeFxkjGRQUHy8gIycpLCwsFx8xNTAqNSYrLCkBCQoKDgwOGg8PGiwkHyQtLCwsLCwsLC8sKSwvLCwsLCwtLCwsKSwvKSwsLCwsLCwsLSwsKSwsKSwsLCwsLCwpLP/AABEIAOEA4QMBIgACEQEDEQH/xAAcAAABBQEBAQAAAAAAAAAAAAAFAQIDBAYABwj/xABCEAACAAMGAwUFBQcDAwUAAAABAgADEQQFEiExQQZRYRMicYGRMlKhscEUFULR8AcjM1NicuGSovE0Q4IWNXOywv/EABsBAAIDAQEBAAAAAAAAAAAAAAMEAQIFAAYH/8QAMxEAAgIBAgMECgEEAwAAAAAAAAECEQMhMQQSQRNRYXEFIjKBkaGxwdHw4SNCUmIUFTP/2gAMAwEAAhEDEQA/AAd+zJjWZCCytQK1DniOxAjQcJ8NTVk/viGJzQg506wIvO6HGNkYnE4YDlhjXXbaXmSQVqjLsfyiKvcspuPsso22xlT1HP6GLF2Nln8ifjFu0OWTvCjbU3izd1gRlDMMJ6GB8lO0Nvi+eHJNFC2WdNVyMLZZDFMxUxSvG8VScEIIJ0567RprJIG5GYBrF9xK6MRe2JZlemdOkE7uk0IJOTUOEZmNBed2ApUkYADWuQ9Y82tXGCSBhs+J3DHvE1SlcqbmJ23J1exv/tImKcsCCoLEhaU3z2gTbeP7NIquPt6ClJY3/uORHhHnNqvC02xj2swkagaJXYBRvF67uCpr0y8a5/AfUiBSyVsrHsXB362SXKi3en7R3mvWVKVKZDc+v+IATvtU5sTE5mtSaa9I3V1cKSgStQzqMwP8UHPnFi/bvUSiZaquHM0Hw5+cSrIccKdW38jAy+HnY0Lkk7KD9YsPwrgXE+IDmSB9YsyRixEkjszMNRqQJbsqnxZQI09kpMklW72IMtNRkaZ/CIVvqHlLHCKagq8TCTbCgFUPqTFcAcwD4xet9iVJKk1Dl2y2wACnnX5wCmkcvE1gDbvc1448XZKSighgI0z9D84u3jek6aqia8whRRBWiqNO6ugyitdNoUp2YswdwGZnMyYvdrrhDACgPWHPeKKcqjopqvx1EFTaW4lPFjm/VuLXjZSMnlmeusVrRUagiDAtMp6k0FBXUK3kDkx6DOJZNnV64CHHumlfQx1Rl4FJSy49faXwZl2aG1jd3ZwFLtZKo5kzBsRVfMaiBN//ALOrbZKl5ReX/Ml99fOma+YizwySsDDjMc5ct0+56GbArGhufhRno0wUGw/ODvC3BdAJk0d46Dl/mNxZbpA2iYY73KZuJUdImasNwBQAFp5Qbsty02g/Z7vA2i4lk6Q1GCRmzytgOXdfSJRd9NoOLZoU2aCpAeYB/YukdBn7NHRNE8xibC6zLOApGPQgnPEDTODkmRhwlcjkPHnGduW6WNsZiVZVUZj3uvWNhSmm0KPQuCJhcuStQMW+lN6RbOIZocjQEfURX+xntM3JlEkhfdPjFqS4UHcA584hkkVruwO6u4BZdD0iS8b7k2OXimNX3FHtN0A+sVOIeKZVkln8cwjur9W5CPKrRaplpm1YksxyH0A2HSOlNJBMWGeWVRL/ABHxbPtpwklZNaiWD3fFj+I+OUddXDJdMb1VeZFPQHWNNwzwQoIabnTOm1fDc/KLvG84SpQoMsDADqSo/XhAXbVvYejyQax4lcn16X4fkp3bd8uSisq6ipLfU1/xE/8A6zQBlQTZo3CKMIHiAPkYzF4Wmd9kl4icMwkkAZKooEU+NS3pygnYrZKeWFsllmGYPxGgVXpTEzg8jvSBPIr5VoO/8N8va5PXdtb0lXe2FLj4jSdNqi4G3DU9noRrmYM25MVToGyYc6xl7guObKvA/uyZQqGY6UZcQoT7RDUGVY2NtA15QbHJuGu6EeNx4seVdk9Gk97qzDSZi2S0YmliaEZWwHRgBShG+TEjqBByQK0ZRRStfDOtPGIbznJ+8qpDMFKHKlATrnUeVYrSr9CS1GB8tCACpPPWvwjubluzuwlkinH6gTjKyy1wCWasFLTCffY+wOgVQfFjGNmNGmvly7EjPnXIg65gwDtNiIzIp8oWc03ZtYcWaONRktOmxCk0MuHfnEEwEQwihh8yZVeu8X3F/ZdEJaHy55BqCREZhCYminMw/dvFs2UwNSaaEZMPPePVrgv+02mzjHkrjWlGK8jtnHk3B9wm12lUPsL3n8Bt5mPd7Bd4VQAKACghjE5d5m8b2cqtK+8hstgpBCVZItSpEWZcmGUjOcitLs8TLJiysqJFlwQG2VlkQ7sItiXDuyjrKlHsI6LvZQkTzHHkeOdLIZe4wcgqAO+uojVSpDMoZcidjFX7vxTK50IqDyi7JnhRQZ4TSE2MgO2Wwi0CWapUZimVRoQYr8QXx2MqrMCxIwqBqRqW6CL19XnLEszHNVGwArXlXxjzO1zmnzCx0rWnIbCKylSCYsbnKkQWma8+ZiYlmY5dT4R6DwfwwiDEQC4qCTsdafnA7h66FQF2Wszb+kdTzgLeN6y1Z0lzZhlzD+8ppXFVqGuYOfQ1gPMl60jThhlP+jhv/Zr92+pq774glzFEiz2mXKmGqk0engsxRhWvOMnfl1WqXKQTZgmyy3dIfGA1NBioRlXpElquGW7IqUlNvmzBl94V/ENCOsH59hGBUGJmXCVTKjEH23OiqaGp5nIE0EQ4Obbn8gsOIhw8Yrh9e9SWq8bX50JLDKmCUDMwUoD3AQoFOZOfwirLveaXLSkqoKgbA5jMcxocsso60Gr4HYAjMIQQqjUYQdSMsz5U0i5Ot/7sIq6Z4t6/rnBXsJRi5ybStv3Jfv7ZLbrS5mS+1diGAai1RAdxRTUjozGLzX7KC4VzAFKKNNqRk7bbiScROtMjXyAinOmqp72Qzy3JplT/ADAnlrYfhwCaXPL3IJWibVQpoxBJqdc86fKKrGvSKH3rzYnLb/iKz3h1MDeVd49DgXVKH1LF42MMcQNG3oPnFRZWEZ51/We0Ma013hDaDQ9fGBvkk7HsXbYY1TrysH3kJYrkQ3gwB6V084HiSD7JI6HP5flBuZNoSK1H65xH9llvSgwtp3TTwNDlFoNbAOKxSfr0vcq+4EnySvtCny9YcLKcIfVa0amo8eUF5N0zGYLiDLzOVPEGFv6ziQolqqip9salaZqfM6dBDMY6W9jIyNKXKtz0L9klyhbO86n8VzhJ1wLkK+dY9LkyYDcHWES7HIXlLWviRU/ONHLlwzFUYuaXNJsRJcTqkORIlVIKhdjAkSpLhypEoEQ5FaGiXHFYfCRSyWiPBHQ+FibIPPDeMuU6Si6hiKItczQf4ipKszS2epqGJav0MWLbdMvtFm4QzAUruIgv+9hJshJIYt3U6sc/gKmF33DK7zCcWXmGmdnL9lTt+J9zFjh25s8b6LnnoW2HgPmYpXDczWiY7/hlriYnSpOFR4ljp0jZ3kBZLGxKYu6BnmMRNFr5kEwF+OyNLEnGKjH2paL3grim0JjWTj7NCuOew17MZBV5liKemxihZ7iW1WmXLwYACGdVyEmQBVZbc5r1qSTUHzpVmXczzJbFxiMuWExGrYsIJYKMzTEeQrntGnu+zGQvZyvbepJb2mP4pjH3RX4gakVrXM25bDzyLhsUYY361P49X7vt3XcfGtiBmSxJpiHebkoOhJ60NBvToSK9hvxZSYAj49WYioY6Es1RtkKVpllSLNrmdmMJNanFiObM1KFm65DoAABkAIEWq206tp4GC5JpbCfDYOfRrT6/wJMtFKsxJLE5n2mzr6aDypFC3Xnl7Rry/wCYq3legOS+ZJr6QIedCUsreiPS8PwSpTyaeBdtFuxch4DM+MU3ncviYrPOhheB03uO9pCGkFRaaeefjEXaRBihQYnlKPO2ycTIcJ5pSv5RADC1jqJWRlkzgdQPKEWWK900itWHB45WtiXKM1UkErNaDLJzJFCCwBIFRrtWmWn/ADHe1mDrUMGIoMVKVyNAeZzOfjC2K9yi4CqFSQakGoz5qQT51pnSlTW1bJMhnBknJmzVsiudKDmpyI+kMwyaUZOfh0nzLY9w4cbFZpJ5y0/+og3LWMpwBaQbIify+55DT4Rr5UaUTx2TdkiJE6rDFiQGObBnUhYSOrEFRYSOjqxxx0dCVhY4g8/mWkh0agwfTaPOuObyL2goPZl6D+pqV/XSPRZlpRZIYg+zUDYECPLplmLTcRFSWxnxJ7vrCuadRtbmpwOFZcyjLbqbPhOzqlnSUNS3azjzIqstK7gCp8WgbxfeE+as1UFLMhGJiBV2BFcJOZAbl7usHbnsREkcyKV9CTCXrdBmYlbQywoO4BoWPTf4QLIm4UPcNmx4+J52k0npfTXfz7u4G3FcsmQgtBJZmlq1W0FVDGg9Na6QSS2tTtWWjNkQad0DRMvMnXMnalKNttMuenZSGBEmjUXTu0CqDuK51Hu03iGfasKd/wCepiYSUY6EZIZM+W8l2+/eui95Rtk7ESSCWJJpso3Y8uUZe3Ww5ivj+uUErxthCk1oW+VP16Rm5j1hOU+dnpeF4fslzS9xzvEZMdCExyQeUmxjQ2FYw2LoVk9RY6OEOEcckLHVjoSIL2dWOJhtYVUJIABJOQA3MTRVyODRfu2xzJjASwSSaCgrU60A3OkHrk4I9l7WTLUsFWWoJmu/8sKMy39IzA9rAO9GutV6LYJBYYZDFWSTLQS3YVIq2OlGcUoWU4EJIBmNUg0MX90tEZubj3fZYdZP4GyuG5xIkB2IRqDGhIqGoCUNN84OWeaGAIzBj5ysd/TVcsHbvmr5k4idS1d+sa65P2htZXw5zpJPgQCK5A6GuVK06wxDiIN0Zeb0RxEIqVWe0q0PDRnLo4xs1oAwTFqfwscLehg2loB3hrRmNKEoumizWOrEPbCIbReUtBV3VacyBE0UplzFDGmUjJ3h+0eypiCP2pXUJmM+um0Y7jPjK0vIrKPZCoxAe1hOIDPbQesVbSG8XB5JySaq+89W+2r7w9Y6PmP7xnfzZn+tvzjoD/yF3Gx/0Mv8/kesSrctoBkJphBJ1ofd+FYATbKuNMJPfd+7rRZbYFz6nODd2KiM2AYJeLvA7UoG+FfWBFx2cNaAQKKWdwP6S5ZRn0CwDJrQlwGnaTv2V9U/vRpLPaUBVRqCQAeS5VilxTVisrHhWYGaY/uykAxepIHrE1+zEHZ6qS2RG2VfpAK33sJdoLTB2lZKhN1qHLDEOVQpNPdEdmaUdWF9HY5TzJxVtJtef8b+4H3PYGs88k1GOSxCn2lVnUIHyoGNDl0iaaDMcKc9z5axaw9rMmzcyjHCjV9pJYwKRyBYExSvC19lKYjJmoo6CmvwhKT5Y0tj08IPNk5n7VJeT/j7GZv204prAaA09MtoFGJZusMpFI6Ifmui6DDDaQ9oZSLoXkJhO4IyqK5Zc89YaViVnJ1MMMWsFy0tRKQhMOpCGOIaOrDS0Sy5C0xM29MIHepzqcgNt/CD9gkF0V5aJZJS91rQ5LsxzqJRw4mmUrlLFdKlRBIxsXyZnHp+/vdYKsdzMxXF3MVMIoWmPXQS5S95idq0U8xGwum7VkOZcmWHtABLAuKSlFQXtc9TSUM85Uo4ssLOa0NC7ZmJZhs5NnkDK0WybnPcmpMtKHultpcs1NO85GhCdecuy2cBUwoc5NnNCZjLVTPtTD2qGowjIEYF0doPGMYes/397/qZ+eU8vqLr0/P4+NF687zl2NA7HtZzpRAR2eKWMgqotPs1jBHsLRptMzhxRgbfbpk+YZk5i7NqTlkNAAMlUDIAUA2hlrtbzZjTJrFnY1ZjqT9BSgAGQAAiMawvlzSn5GpwfBxwLXVvdjkEXrLLrqQP0NvP4RTWLEptIWbrU2IY1Jcr6hFLEJiFG8jyOxr0MDZ9ptMigWdNA6THH1g1I1HUViK9F1BG1QevhD0J2jzHFYnjnotnRb4O43myZ69vMd5RIDY2LUByJFY037ZrsExLPapeYp2TkEmqnvyWpp/MFfARhpUkTEDKKrpXQqYP3FxIOwax2rvyGyQ6lMwaf21FRyI5HI1uuWQKEYzyLPhWq9qPevACXSRn/Ui+oan1jS3ogmSCBqAK/wDiaj6xnHs3YzigbEpBwNzU6fKDdmclK65Z/OLYdW0V9Jf05Y8q71+/Izf2M+78BCQc+1SPeHxhY7kNntJf4sucT2wy7SyKcggy8RnBC50IwkCtEHyX6xn+J3Jtjk5EmhHgAKRvLiswJIp+BPkD84mjxeJ1Cb8vqZXiO8TMYySpqlCKZajOvrE3DvCwnSv3pYUJKkHMg7Z1yyEaC9blWXMaaqkuy76ZRduOerygRlVRlyO49Yq4KWkguPiJ4qlidNdQXNlYZagCgUUA5AZAD0EZXieV3NR3fiWIoB5YvSNpey7da/X84wPF044qcwp8xiP/AOxCfEo9T6Hm5O71q/34mYY5wwwrGG1gCNST1EjqR1DWJAsTZRRsipCUiQiG0ibIcRhhbPZ2mNhRSzHYfM8h1MKwixPvEmWJahUWgDBBTGRnickkua55mg2AGUSmAnFk8gSZGbgT5uyV/cqf62U1mn+lSF6tmIuSrO08fabbMZZAGBAoUPMw/wDZsyABUUVzIGFa7k0NGxWREAm2gHBqksEhpvn+CXzbyWpqQ958y2T8UxgqquwokqUuQSWg0AqAFGZLcyTBYypais4W9Pj9kGZV4I6dtOTDJldyzWdCQqk0agbUzDkzzPaAoa1aWIBWm2tNmF3IqaAAABVUCioqjJVUAAAaARFabUWoBUIgoi8hqfMnMmIQ0UlkchjBw8cTbe/0X7v3kr6w2kJihQYG9R1NDlidDFcRKhijGcb1D13mqjxp6xemWVW9o0ABzijcudelIv2qSzoQntUqPIwfh3okZHpWK5513JgC77vZmZJbHCaMaaYt19YvPcpLlQCrBSacyKZ+lYv3POEtA7AKQ7AnnTI1g1bLSJhlzZNGYEoRsag6naHoq46nl8maWLM5Q0psw61DAHZv0PlBOy2orMoDlnl5QQ4guYhFnYQrYxjAOWZoD8oq3Ag+0OW0STNbzC5fOK4045KNH0hnjxPCLIvf5mdxQkdg/VDHRF+J6jnNHxOh+8HFd1J86V+Mb3hEkqx8vQn/ABGH48kmXbSdarr4UMbHg2fWW1P1kDBn7SPncNcEvcaKeQASx1irZrvEuuDRsyp+nIxK6Ypi10UVHjE1otJUV5RdIX2AN6jvaa6g8qiPPOMZg7eYoAycmu5BVAB5YT/qMei3vODFXHh+f0jz3imzd4PzFD4j/HyjO4n7nsfQeun+r+Nr7Iy7QiiHMsORYXvQ2VG2Kqw4iFEIzRQYpJEZENpDiYQxcAxrCJbGUBPaKW7pwjFhGLKhbKpUCuQpXLOIjCRIFpMnt9qabMZ3OJm1Pwy5CgoAMhoKQ2VaCqlQSA1KgGlSAQK88ifWIoQxJGiOJjo4iOpHHCiFEcBCiIZZIfDkMMJh8uKPYYi/WNFw8Pa8B9Y0Nnl94YRnT5wEuBaIx55fr1i9bLSQMCZNNCSwaaBjVj6ADzg2CVKzN9KQ7TK4rTZfJWMsNj7RnlOAyM7sCpBpVjl6weuK6OxDqimhGJSfeGoA8IznCs7sZxDHaWaf3LiPmKgeUegyb1l5UI1168o0MTUopvQ8r6QxvFnlBO1o789QFfzFrI2IUOOWP96n5AxgZM7944GVUp41IFI9I40ta/ZyeuL0DER5jc0svaEHOYnoDiPyiHKsheEHLgmv9vt/Ac+4l5x0azsZf6Bjoio9xX/sOK/z+SBP7RbMO0R6bkH9ecTcB2umNNwKjyy+REFP2qSglnR11MwAjnkdOuUYvg+82S1VYUQ/I92hHxgkq3E+HUpXFdU/lqeotPIAZRX4VB5V3hhtQcd3wIIINeoOkBbTc1nSfVpRnO5LIJhLqo1OEPUDOvqIuI8t6qEEoimS91h17pAA8QYl3VFUo9Bt7oAqLT8XpkfrSM5fVgxy3G4GIeWo+caW1yJoJRipWgOVMWEjJtwc+UMew1CsMwag+O8KZsXMmje9G8SsTTvqeQTZVDCBIP8AEl09jNIHsnNfDcQCcxmpvZntnGDXPHZ6kTNDSYcYYYIhWTEMJHGEiwBsQwlY4mGxYE2KTHAwkdElbHxwhohwiC6YtY6sJHUiC1i1ieQIhVYJXXZcbgevhFJvQYwLW3saW7ZFJSg/iz9YhvqzTe60sF6M60FWoCiqvdHg2fOCCimnlFrh90ea2quoFdSCuxIhjHjtUef4rjnDJ2qV76Px/UULluZsGNhVsRxDWmgp5UgrOsQw4VyocQp1gvZZYUkIK4iSR1O+cV5kthUgClTprTn6Q/GPKqPOZczyzcn1/fkZrie0MljVXILMxFf6Qxy9AfWBPBFlEy0d6tAGOXUUHz+ELx5aqzEljRBn/c2Z/XWNJwjwoFsyTWJxuFmADZc6L4laE+MCiuadjuWSx8LGHV6/Hb5F/wC7V99vWFg99iHux0H17zItAC/75Ew9m9knTHQkScJWhmnLDr7QUgjXImM9LvdKfvZPZzUNDiGBwwyoVNIMWZ/s5Rh3nVmdJQOKkxhhMwsdABXTOGWfhd501p9pOOY5xGo1PSmVNossr6IjsotNSe/n5adxprDME+zSpoFHBZRWlchQ+oKnyjEyLxaVeE/tzhM0ADIhRhphp0K7jcGPQbpsVB2Y37wA2I08AdPOIrddMszFadKSaoNQrUNKihVh8R1AisouSsa4XiI4ZNNWn8TP2S2Ee0aj/cPA/SD0qcKbFGFajw1/P/EZWbMWXOaSCcIPcJFKDXszzGtDBqxWgJl+Fj/pbn0gMZNOmaubFGUVlxqvAH8TXaZ0kinfQlh15jzEeaWiXQx7HiqxU6rp1Brl8D5UjH8XcNUrOljunNgNjzH1hLiMXK+de89B6J4xZIdhN+X4MKYYRFibLpEBEBTNHJBp0xlIaYe0MMXQtLQaYQx0cYsAYghaR1IcI45I4CFpHYo7FEBVQsdCVhViCVqyWWtY1NzWPCuKmbfAQLuW6q95h3fmYM228BLXXOmQ5/kIrFW7O4nI4w7KO738EX8WGjFWZRkSBWkEOG7PhaYSM2Ov9O0Z+Xxq0tVVZQbIYi1RUb0A08c/CNxKkK6Y07uW2XllD2Fp6I8nx+PLCnNUnt7i9ZpAWvMiBl7TxJQknQEn9esWpM6oqDRgAGB6Rhv2hcQZmWprSlevIfX0g0pUhHBh7SdPbd+QCuuxtb7xSUTQM+KY3uoKs7V2ogNOtI9kup5WBVlEEAZVpWmwy3AoI84/Zpd5/ekkL20sySSO9RqEqvjhFegid7unyJjSBMczAccsqKVl6EnrWLQjSKcTl7XI2eg/aT1jowP2m2/z2/0wsRTAGnu/htZQWpLUyxVzGWflBRZoNKsDTLLplCzJp2hsqy1FVNDzgtIFbLcpc61I8Iu2m0K2fvUDDbFv5HWBRtFMm1ELYncsTTuxayKM5xjdzKrzUWrKRXoAwYnr3frFeXNJRXB7rgHpXceRjX2qVjNciGGFwdxnhI6jMdQTGOFiMgmWR+6JqANFO9D15dIXyQvY2eA4xQjyy/V/AVLhgHBzBUHnQkGv+0CJ1tAcFSM9OhgfIWgGE1Gp8sx8YlfPIGhG8VdjGKUYSdMzfEXCOryRlqV5f2/lGKnyCDHsVkm4jgfInQ7H8jGf4j4XDklQA/wPj16wlkwOPrQ27j03C+kI5f6WZ69GeatEZgjbruZDRgQYoNLgUZJjGbFKJHHQpEIYIKMQmHIYYYUCJIT1JGhsKsuLtku5n0GXPaKNpB4wlIqpLrBm7Lnr3myHxMXLFdSrTLEfgIN2WyU7x/X5R0YymyuXiMeCLaeveNs8jRQMzkqgfqgFc+WdYD2lkaZhbvLLJxKubM9O8FNARLBFamg+FNTZpjIxCKCx3H4VI/EdvDf1IzFnuaSJvZuXL593ILhAJLEjYAV2g0sdUkZGHiYzlKUm7rStX4vw9/nZ1lkdsF7NAEQ4mAOrbAsRmadABpGy4cvVWlqmauB3gedaRmLBKnSKzAR2IZu5SmXSCFstsgy1tJqKCq07pfkvnBsa5VZl8U5ZpqCXl5/kKcT31LkJXIzDUKBueZ6DWPLpataJ+dTVvUkxYt14PaZhdt9BsByH5xrODZEmRMo3enkUw09kECpPXaLRbnKyM8Y8Pi7NP1nv+931Nfw9ccqTLRsy0sGp0oW9o08hGZt/Eg+8O0UYiv7sLpUHWnWNTKsrq5IzVvTzEB7/AOHMc+TaJQCuGGMEe0AanLnBtTK01sLfeC/yzHRL9qHI+n+I6Ce8GEZllJbP0htstiyloNeUSzJoLk11zPQmK73bn2hNemvpE1ZS+8ZYJnaVM1aEUI5EafWEe8CykoQqCtXPIa0iWfalMpsVFFCBiyqdx4Ri+J79VVSSiHs8idcJXMdC3PXaIehZetsWbPx2DaAiy2eUp7zBqMRoSK5bwYW1SpwOBqjqMxX3gf1vGBu+zLPtaiR3QJZLAmlSM606gGNR96yrHZRmDOmZncjPJYtjg5rXYtmnDFXLrK0q+7CkmSVyPwiJwK6RWu7iGVaclYS5nuk0Vj/Sdj0MS2lClQ9VI5wGlQ8uaL1HdsADWlN4rSr7DKKgkMxVTvTPn4QEvO8XmVSUpIORbaHT5ZQSAv4WIbwKkfOKNjEG0ErTKlzajLwIHygJbeGF2Hof+YJTHiHtiuhp0OcLyhGW6NXDx2WCpS07jM2q4gtdfSKLXQ0bCbaq0DKCTtXbnnWI/sinakC7NdGPL0hFr10v3yMolyMeX68ItyLhG5B6DeDrIqNTDi65Q42oKQWyTKpJ0FD06RKxXuyj49J+ql8CjZrnA0WtefKCIsIWhdqD3cqfKsSdvSYyANn7LBctK5nfllWI0nNMmdi4AU1NRqRTnsa51EEWOK6CmXjpy69Ov2RYtMoiWxTI0yNKmILFb2my2X2HTJq+1X6frSG3ja0sg7MVZyQy4mJ6YmJ0GuQgYbMGJd2HfzoB3m3GCSDU+L0HSLOcY6AYYMmZc0tuja38kaIXm2ClmlYlAONmZVCka5VxHep+cZ67O2nzXno6yye6cq5UGQB6AQVuG5uz7Q2ioE1MJAPspWpViMhUZZaD4Vr8v6TZwGkSh7q+4Opp7RMVlFyqT+BeE4YnLHhSk3pzdO93bafw6BG0WiVZpVZjGYToGNS7dF0Cj0jB3xekyeS7nLQAaAcgIjnWp5745hJJ9TyFBoOgjccM8CYh2toXIZpLPMaMw+kXUJS32AS4jHw1tetN9fwR8BcHk0nzxhWmKWh/EdiRy+cX2uF51s7aUwRqgsNqA0NOpjRIBQk5lMxTKg5RclBUmqyAYJgANKZGGYxVUYU8snJye4x7UBOUAkkUrypofOE4ktk+WqtJl9p3hiHTpEgu9Fms4BOLfl4CHWm8HDotKpniMcrppldE00Qfecz+XCxJ94r7reghYmpEUiKXMwyldqnF3a+B5b5UgpYVaZOVAoC4QzEHQEA0p5xXW7WEoS2ltiDtTLIkgDLpkYJWGxiTNDsaMFw0FDVdcJPSD1QnCV6FG+JUsTjKwd1VDAtniJFNeQ5RmLTd8m0zkluahMhQkEgbf8Rs7/teOUxXUA+m4gBc12Ix7RTVTpuQd6dIrJ2GgqY203ZKsyl5UlQKUcAULDx10h1u4fstrkB5koL3RhdBhdfHZvAwXtLIZbK4OHcjXyijPZUTuEshFGpqP6iIhO0WrWzzS+OFHs4ExZizJBJCzlOhFe64/C2VKc4dK4lmdksuaxmJSq1piVdAM86a5aRpL3kLJlPMR6JqVyIboQco88tYlzCTLJx19imfQjpA2huGZrRmpsdqCgsgxA7A5+hgHe94M0yqllps2Q84Ey3mo+EEg9cocvEDnJlDj4wGUX0HseXE99GGLLezvUfXLyh8p2x51J5wHlXtKBqFKHp+Ri9Zr0l1riGfPKBSTGFX9rRLeE/B36AnTMVGsWrstOOUG7LEakHAFAFKa1PWKk+1SyO8wK1zGvyiaxmSucubMlg7Aih8mECa1Go/+dNO731+xYtFukggTZLp1ZRQ+hzia127skxIE7M5r3qeSgDOKEuVJebWfPxINMbEZ+WnlE1o+yh8TOHUUwqK0FNANBTpFlfQhxx3G1J9+jr3XRYsHEqjD20t1GmJRUGue9PrDFu+cswz5LdolThxYlNDsQw+XKGSuNJUsHDLLEmudAPTOKV4ccTZuS1HQD0i1c3WzreK2saino7dqvLf5mkl3eJrF7aJWgwlSymg94gisVLZxJZrN3bMi9WINTy7xzIjIT7wnMO8wQcyc4hsliM0ns1aaRmWNcI/OLqPh+RXJmSVOTa6JWo/ANT76mWshGYAMwGJslQeGkW794PaTNlypLNMMxcTlvZTkSdBWpoOkH+G+BJZRWtD4q0OBclHQn8o1V62VWlGWoANAVO1V08YYUUltqZk+JnJ70u7oY7hrhMSrQQxEwhAcWlG3ovyMayTOdMTUBFN9yIq2O0I83EBRwoVhyp84Mdur9w+1T18IitQPM3qZK6OIDMeZVcPeIp4RpXmdpIwoQsw+yeR50iktzypU7taUxZMPrAu13cyWg2pHJlSgxZdarTYRy5kyfVkauzAhFxZtQBqaV3Iile1owoda1A+Mdc9/JaJPbIGw6HLlFG8LdiIMmjgitSe6KH5xO2oPwLf2x/cHpHRT+9jyPpCx3OieRm9a+Q7FB3T118toB8QF2ULSqsaFge8OopF2RZUmZmoIrQ6GhgbbGm2fXvSiQAxOefMdIMA2LtzyMMoKSWIrUnXzijdJKzZksS+zSpw8qnOo8YiuK3PMMwN+FqciRsYklW4rMZH1rVOqfmDFGgiLs+WwB5xmLNdgW1uRMIYgnAdM9xGvlMDmfCBl73djzHdcVKOBnpp4R1dTrMpedkacpKApMBKup9hqa5aZ84pyXkAmW0tVmDMgUqD0O4hLqv8v2ikETJTkOOeeTCHX9MlEgkLVhrQVz2rFJyoJCN0Za/bkLuHE7PZTTP0gA1jZWIIwkbg0B8K5QemyglAtTT2dyK9TEv2YkrizG4PzrCyyMa7NIzhs7jcGuzfnDRZsVf3JqNcBr8IN3rdxb2aIFqQRqOnhDeFLORjDHOvqNmgvP3A0qZnWy/A48aj5wnbcsQj0KyXQVmMaDs2FSde9ypEV33ZV2dGUKHoynYDWIq2GWekYNatoXPhn8osSLrd/Zlzm8Ec/IR6rYHlpOXTC4yIGp0i5OtDWQhB3kc67jnBOVRVsE+Ic3X3POrt4Ttb5pZiBzeiD45wSl8GWntVSYySwwJJWjUA+semWaaWbujuEA9a8oqW9hWhFW6ajlHJIpLLOW/78TMXfwhYpU1Qwa0MRWsw1GufdGUbBrslkBlUYKUwigAHKgjE2e1dnOLEHus2IHM03pGyu5MMhXUGhGVa1zzziwJtvcwbX9MslraX3hKxigbMhTqQBtGzn20GWjqQQSASdlPSKV78Nie6zkJV1BBFBmOUDk4bnyFLY2ZGZe5vme8emug5RdPSmUkFmwi1AgrR0zI2IOREXrLaAr4dWUip6HeM+breVMZFq0uYKqxzCHkTrB6yz0K4JtFcjCG506xW71LVWhZvFA9V1rrFCxT0VTLHUEa1B8dYc9iZZiuGJAqGBP4dmpvnAy8VwzFmDOjUJHXnFfEsGrmtctVaWKDD+HQeUB7feAUkBcgafWBHGV7iWnaSRSYCMUBpNvtTyy7qADmCdaeG0Byt7BcaS3NF959BHRj/AL2b3H9I6B8rCWj32yewvgPlDrz/AIA8RHR0aL9oznsZO4/403+4fKFvz/rJHg30jo6BPd+4ItkH7PofGGWrUeB+UdHRL2OW55hZP/cbV4D6QPv32/SOjoBm2GMBBN0Xyi1t5GOjoWGxZ3sHwgfY/a/8FhI6Cx2YCe5ubJ7A8Iz9k/jzf7j8o6Ogy3AMI3b7Mv8AX4jFji//ALfiI6Ogj2Bo09z6L+top2z+K3iIWOikt0WXUyts9qf4H5RtLm/6KV/Yvyjo6Lrcq9iex/WHW/2PMR0dEkdSlK/hP4/WKN56D+4R0dAl7KCPcfe3tN/8cD0/6ad+thCR0T3ndxlLw9mZ4QZk/wAAf2r9I6OhZ7jPQoR0dHRxU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271962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4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What type of matter is Calcium (</a:t>
            </a:r>
            <a:r>
              <a:rPr lang="en-US" dirty="0" err="1" smtClean="0"/>
              <a:t>Ca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6386" name="Picture 2" descr="http://www.adclinic.com/wp-content/uploads/2012/05/calc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153025" cy="34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What type of matter is </a:t>
            </a:r>
            <a:r>
              <a:rPr lang="en-US" dirty="0" err="1" smtClean="0"/>
              <a:t>Jello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30" y="1600200"/>
            <a:ext cx="307665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What type of matter is a bowl of fruit?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0242" name="Picture 2" descr="http://2.bp.blogspot.com/-aHZSru3i3x0/T2zOuXYpEnI/AAAAAAAAA1A/tRG_MRUY3zw/s320/fruit+sa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543127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1"/>
            <a:ext cx="9144000" cy="68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What type of matter is Hydrogen peroxide (H</a:t>
            </a:r>
            <a:r>
              <a:rPr lang="en-US" baseline="-25000" dirty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8434" name="Picture 2" descr="http://wwwsci.seastarchemicals.com/images/HydrogenPerox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02336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What type of matter is vegetable stew?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1266" name="Picture 2" descr="http://flannelmondays.files.wordpress.com/2010/02/img_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0575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What type of matter is Gatorade?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8874"/>
            <a:ext cx="46482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What type of matter is Hydrogen (H)?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708829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7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What type of matter is a pile of dice?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2290" name="Picture 2" descr="http://s3.amazonaws.com/brainyflix/photos/2886/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98" y="1981200"/>
            <a:ext cx="6412302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What kind of matter is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9458" name="Picture 2" descr="http://gotopac.files.wordpress.com/2013/04/carbon-dioxide-molec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289675" cy="42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Activator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a sheet of notebook paper</a:t>
            </a:r>
          </a:p>
          <a:p>
            <a:r>
              <a:rPr lang="en-US" dirty="0" smtClean="0"/>
              <a:t>Identify an example of an element, compound, homogeneous and heterogeneous</a:t>
            </a:r>
          </a:p>
          <a:p>
            <a:r>
              <a:rPr lang="en-US" dirty="0" smtClean="0"/>
              <a:t>Tell why your example is classified under the category that you placed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kind of matter is an M&amp;M cookie?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52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kind of matter is Kool-Aid?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15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kind of matter is Neon (Ne)?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64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1"/>
            <a:ext cx="9144000" cy="68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4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dirty="0" smtClean="0"/>
              <a:t>What kind of matter is Calcium chloride (CaCl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)?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kind of matter is Carbon monoxide (CO)?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1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kind of matter is Sweet Tea?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26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kind of matter is a Pasta Salad?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33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kind of matter is Fruity Pebbles?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80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dirty="0" smtClean="0"/>
              <a:t>What kind of matter is Carbon (C)?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kind of matter is chocolate pudding?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51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dirty="0" smtClean="0"/>
              <a:t>What type of matter is a sheet of computer paper?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type of matter is the human body?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58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type of matter Is Argon (</a:t>
            </a:r>
            <a:r>
              <a:rPr lang="en-US" sz="4000" dirty="0" err="1" smtClean="0"/>
              <a:t>Ar</a:t>
            </a:r>
            <a:r>
              <a:rPr lang="en-US" sz="4000" dirty="0" smtClean="0"/>
              <a:t>)?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14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1"/>
            <a:ext cx="9144000" cy="68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dirty="0" smtClean="0"/>
              <a:t>What type of matter is </a:t>
            </a:r>
            <a:r>
              <a:rPr lang="en-US" sz="4000" dirty="0" err="1" smtClean="0"/>
              <a:t>Dihydrogen</a:t>
            </a:r>
            <a:r>
              <a:rPr lang="en-US" sz="4000" dirty="0" smtClean="0"/>
              <a:t> monoxide (H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O)?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dirty="0" smtClean="0"/>
              <a:t>What type of matter is a glass of tap water with ice?</a:t>
            </a:r>
          </a:p>
          <a:p>
            <a:endParaRPr lang="en-US" sz="4000" dirty="0"/>
          </a:p>
          <a:p>
            <a:r>
              <a:rPr lang="en-US" sz="4000" dirty="0" smtClean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80"/>
            <a:ext cx="9159897" cy="684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1"/>
            <a:ext cx="9220200" cy="689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1"/>
            <a:ext cx="9144000" cy="68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7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assetterda\Downloads\classifying ma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0" y="0"/>
            <a:ext cx="9153199" cy="68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622</Words>
  <Application>Microsoft Office PowerPoint</Application>
  <PresentationFormat>On-screen Show (4:3)</PresentationFormat>
  <Paragraphs>183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Tuesday August 09,2016</vt:lpstr>
      <vt:lpstr>Agenda - Milestones Domain/Weight: Chemical Reactions and Properties of Matter 25%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Augustine, Siney</cp:lastModifiedBy>
  <cp:revision>24</cp:revision>
  <cp:lastPrinted>2013-08-29T19:41:01Z</cp:lastPrinted>
  <dcterms:created xsi:type="dcterms:W3CDTF">2013-08-29T17:38:31Z</dcterms:created>
  <dcterms:modified xsi:type="dcterms:W3CDTF">2016-08-09T12:12:08Z</dcterms:modified>
</cp:coreProperties>
</file>